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02" r:id="rId2"/>
  </p:sldMasterIdLst>
  <p:notesMasterIdLst>
    <p:notesMasterId r:id="rId30"/>
  </p:notesMasterIdLst>
  <p:handoutMasterIdLst>
    <p:handoutMasterId r:id="rId31"/>
  </p:handoutMasterIdLst>
  <p:sldIdLst>
    <p:sldId id="259" r:id="rId3"/>
    <p:sldId id="256" r:id="rId4"/>
    <p:sldId id="257" r:id="rId5"/>
    <p:sldId id="261" r:id="rId6"/>
    <p:sldId id="287" r:id="rId7"/>
    <p:sldId id="288" r:id="rId8"/>
    <p:sldId id="290" r:id="rId9"/>
    <p:sldId id="289" r:id="rId10"/>
    <p:sldId id="293" r:id="rId11"/>
    <p:sldId id="269" r:id="rId12"/>
    <p:sldId id="276" r:id="rId13"/>
    <p:sldId id="270" r:id="rId14"/>
    <p:sldId id="271" r:id="rId15"/>
    <p:sldId id="272" r:id="rId16"/>
    <p:sldId id="273" r:id="rId17"/>
    <p:sldId id="274" r:id="rId18"/>
    <p:sldId id="291" r:id="rId19"/>
    <p:sldId id="292" r:id="rId20"/>
    <p:sldId id="286" r:id="rId21"/>
    <p:sldId id="281" r:id="rId22"/>
    <p:sldId id="282" r:id="rId23"/>
    <p:sldId id="280" r:id="rId24"/>
    <p:sldId id="283" r:id="rId25"/>
    <p:sldId id="284" r:id="rId26"/>
    <p:sldId id="285" r:id="rId27"/>
    <p:sldId id="294" r:id="rId28"/>
    <p:sldId id="275" r:id="rId2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7" autoAdjust="0"/>
    <p:restoredTop sz="86441" autoAdjust="0"/>
  </p:normalViewPr>
  <p:slideViewPr>
    <p:cSldViewPr snapToGrid="0">
      <p:cViewPr varScale="1">
        <p:scale>
          <a:sx n="59" d="100"/>
          <a:sy n="59" d="100"/>
        </p:scale>
        <p:origin x="378" y="72"/>
      </p:cViewPr>
      <p:guideLst/>
    </p:cSldViewPr>
  </p:slideViewPr>
  <p:outlineViewPr>
    <p:cViewPr>
      <p:scale>
        <a:sx n="33" d="100"/>
        <a:sy n="33" d="100"/>
      </p:scale>
      <p:origin x="0" y="-155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25" d="100"/>
          <a:sy n="125" d="100"/>
        </p:scale>
        <p:origin x="3012" y="-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Mateus Ramiris" userId="d6dcff02-bda0-410e-b483-e9aa2ff64135" providerId="ADAL" clId="{D7DD763B-82C9-423D-B86E-CA174562E022}"/>
    <pc:docChg chg="modSld">
      <pc:chgData name="Jose Mateus Ramiris" userId="d6dcff02-bda0-410e-b483-e9aa2ff64135" providerId="ADAL" clId="{D7DD763B-82C9-423D-B86E-CA174562E022}" dt="2023-01-29T18:48:26.783" v="26" actId="1076"/>
      <pc:docMkLst>
        <pc:docMk/>
      </pc:docMkLst>
      <pc:sldChg chg="modSp mod modNotesTx">
        <pc:chgData name="Jose Mateus Ramiris" userId="d6dcff02-bda0-410e-b483-e9aa2ff64135" providerId="ADAL" clId="{D7DD763B-82C9-423D-B86E-CA174562E022}" dt="2023-01-29T18:43:49.546" v="11" actId="1076"/>
        <pc:sldMkLst>
          <pc:docMk/>
          <pc:sldMk cId="1523894173" sldId="265"/>
        </pc:sldMkLst>
        <pc:spChg chg="mod">
          <ac:chgData name="Jose Mateus Ramiris" userId="d6dcff02-bda0-410e-b483-e9aa2ff64135" providerId="ADAL" clId="{D7DD763B-82C9-423D-B86E-CA174562E022}" dt="2023-01-29T18:43:49.546" v="11" actId="1076"/>
          <ac:spMkLst>
            <pc:docMk/>
            <pc:sldMk cId="1523894173" sldId="265"/>
            <ac:spMk id="2" creationId="{FFD427F4-9855-1B02-19A5-4915E97A5935}"/>
          </ac:spMkLst>
        </pc:spChg>
        <pc:spChg chg="mod">
          <ac:chgData name="Jose Mateus Ramiris" userId="d6dcff02-bda0-410e-b483-e9aa2ff64135" providerId="ADAL" clId="{D7DD763B-82C9-423D-B86E-CA174562E022}" dt="2023-01-29T18:43:44.943" v="10" actId="1076"/>
          <ac:spMkLst>
            <pc:docMk/>
            <pc:sldMk cId="1523894173" sldId="265"/>
            <ac:spMk id="3" creationId="{C546CC15-DE95-F4CF-EBA4-49BE0FF95888}"/>
          </ac:spMkLst>
        </pc:spChg>
      </pc:sldChg>
      <pc:sldChg chg="addSp delSp modSp mod">
        <pc:chgData name="Jose Mateus Ramiris" userId="d6dcff02-bda0-410e-b483-e9aa2ff64135" providerId="ADAL" clId="{D7DD763B-82C9-423D-B86E-CA174562E022}" dt="2023-01-29T18:48:26.783" v="26" actId="1076"/>
        <pc:sldMkLst>
          <pc:docMk/>
          <pc:sldMk cId="1329863215" sldId="267"/>
        </pc:sldMkLst>
        <pc:spChg chg="del mod">
          <ac:chgData name="Jose Mateus Ramiris" userId="d6dcff02-bda0-410e-b483-e9aa2ff64135" providerId="ADAL" clId="{D7DD763B-82C9-423D-B86E-CA174562E022}" dt="2023-01-29T18:47:48.468" v="15"/>
          <ac:spMkLst>
            <pc:docMk/>
            <pc:sldMk cId="1329863215" sldId="267"/>
            <ac:spMk id="2" creationId="{3BDEF1D7-44AA-7731-301B-AFE99CBBE3AA}"/>
          </ac:spMkLst>
        </pc:spChg>
        <pc:spChg chg="add mod">
          <ac:chgData name="Jose Mateus Ramiris" userId="d6dcff02-bda0-410e-b483-e9aa2ff64135" providerId="ADAL" clId="{D7DD763B-82C9-423D-B86E-CA174562E022}" dt="2023-01-29T18:48:26.783" v="26" actId="1076"/>
          <ac:spMkLst>
            <pc:docMk/>
            <pc:sldMk cId="1329863215" sldId="267"/>
            <ac:spMk id="3" creationId="{03EEC847-A69B-1FB3-5CF9-57F471AA4033}"/>
          </ac:spMkLst>
        </pc:spChg>
        <pc:spChg chg="mod">
          <ac:chgData name="Jose Mateus Ramiris" userId="d6dcff02-bda0-410e-b483-e9aa2ff64135" providerId="ADAL" clId="{D7DD763B-82C9-423D-B86E-CA174562E022}" dt="2023-01-29T18:48:02.171" v="20" actId="1076"/>
          <ac:spMkLst>
            <pc:docMk/>
            <pc:sldMk cId="1329863215" sldId="267"/>
            <ac:spMk id="6" creationId="{92CEBBED-138A-7261-9D5F-2575700678DD}"/>
          </ac:spMkLst>
        </pc:spChg>
      </pc:sldChg>
    </pc:docChg>
  </pc:docChgLst>
  <pc:docChgLst>
    <pc:chgData name="Jose Mateus Ramiris" userId="d6dcff02-bda0-410e-b483-e9aa2ff64135" providerId="ADAL" clId="{F1BD00FF-163D-4701-A5F9-60BF0357E877}"/>
    <pc:docChg chg="custSel modSld">
      <pc:chgData name="Jose Mateus Ramiris" userId="d6dcff02-bda0-410e-b483-e9aa2ff64135" providerId="ADAL" clId="{F1BD00FF-163D-4701-A5F9-60BF0357E877}" dt="2024-01-11T17:50:57.298" v="15" actId="33524"/>
      <pc:docMkLst>
        <pc:docMk/>
      </pc:docMkLst>
      <pc:sldChg chg="modSp mod">
        <pc:chgData name="Jose Mateus Ramiris" userId="d6dcff02-bda0-410e-b483-e9aa2ff64135" providerId="ADAL" clId="{F1BD00FF-163D-4701-A5F9-60BF0357E877}" dt="2024-01-11T17:50:57.298" v="15" actId="33524"/>
        <pc:sldMkLst>
          <pc:docMk/>
          <pc:sldMk cId="337667775" sldId="294"/>
        </pc:sldMkLst>
        <pc:spChg chg="mod">
          <ac:chgData name="Jose Mateus Ramiris" userId="d6dcff02-bda0-410e-b483-e9aa2ff64135" providerId="ADAL" clId="{F1BD00FF-163D-4701-A5F9-60BF0357E877}" dt="2024-01-11T17:50:57.298" v="15" actId="33524"/>
          <ac:spMkLst>
            <pc:docMk/>
            <pc:sldMk cId="337667775" sldId="294"/>
            <ac:spMk id="6" creationId="{4E2606A2-34D2-98C3-2BBA-61F6D65F33B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9EA2F8F-CB9A-2CC9-3FB8-BB4A2F314E7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92DF251-A13E-2F45-924B-3376769BFF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4EAEEB-EF1B-4F16-A51A-447A38F57DB7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6C75355-BB5F-FD64-310C-2B93B9A6F6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C2D7FCD-4532-F9AA-2ED9-58CCFDE2470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5D531F-44F0-4705-A913-1F0F5E97409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892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28EF7-F69D-4237-9601-64708954D9A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09F84-29E7-4D00-8A81-A9CDF7BA4F2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1497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28957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linguagem narrativa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utiliza a linguagem natural para descrever o passo a passo para a realização de uma tarefa, receitas, manuais de configuração utilizam essa linguagem, exemplo: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Quando uma confeiteira prepara um bolo, segue uma receita, que nada mais é um conjunto de instruções para obter em seu final um bolo.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Bata quatro claras em neve.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Adicione duas xícaras de açúcar.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Bata por um minuto.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Adicione três xícaras de farinha de trigo, duas gemas, uma colher de fermento e duas colheres de chocolate.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Bata por três minutos.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9580"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Unte uma assadeira com margarina e farinha de trigo.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9580"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Coloque o conteúdo na assadeira.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9580"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Leve ao forno para assar durante vinte minutos em temperatura média.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6402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74388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pseudocódigo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é uma forma de representação de algoritmos que utiliza uma linguagem flexível, intermediária entre linguagem natural e a linguagem de programação. É utilizado para organizar o raciocínio lógico a ser seguido para a resolução de um problema ou definir os passos para execução de uma tarefa, também é utilizado para documentar rotinas de um sistema.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palavra “pseudocódigo” significa “falso código”. Esse nome se deve à proximidade que existe entre um algoritmo escrito em pseudocódigo e a maneira pela qual um programa é representado em uma linguagem de programação, exemplo: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4256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No exemplo temos a Identificação do algoritmo, Declaração das variáveis e o Corpo do algoritmo;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41117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0203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1824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36836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6353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44825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5375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87789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47669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32851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05675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80862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58186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80750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92697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7594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1.1. Princípios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lógica o é um instrumento ou ferramenta de caráter matemático e fortemente ligada à filosofia. Na filosofia ela é o ramo do “pensar correto”, aprender lógica é um meio de garantir que nosso pensamento alcance o conhecimento verdadeiro.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 filósofo grego Aristóteles, que viveu no século IV a.C., é considerado o pai ou criador da lógica...”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193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primeiros algoritmos foram encontrados na Babilônia que utilizavam da linguagem natural para descrever/calcular coisas do cotidiano, como exemplo calcular o volume de uma cisterna. Os algoritmos são amplamente usados nas disciplinas ligadas à área das ciências exatas, como matemática, física, química e computação.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Algoritmo é uma sequência lógica, finita e não ambíguo de instruções que tem como finalidade resolver um problema ou executar uma tarefa.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 algoritmo podemos esboçar os passos de cada processo em um programa, podendo representar as fases e os diversos caminhos que ele pode seguir. O algoritmo pode ser expressado de algumas formas entre elas tem a forma narrativa (linguagem natural), pseudocódigo e diagrama de blocos.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546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7158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9713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5098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9607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09F84-29E7-4D00-8A81-A9CDF7BA4F2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09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871655-D22F-24F1-033F-E22C3B34CE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D2B8ED6-89A0-2983-3643-6C316E6335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9387DC-0D55-AD9C-53FA-8804F2B5D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203BE8A-441A-BFCB-4C4C-3698EAE60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C5B15C-1832-0E43-9F8F-33B7C8BF6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6242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6F8E4-0BC5-EAA3-AA43-1C4089428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2246085-C9DC-38DB-F20F-C53B6F5F5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9BD97C-395C-EAB1-3090-DDFCB23F5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BA63D1A-7C60-E153-475A-B119EFA76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690B69-F047-2368-FAD4-35D6835F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6695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9E14891-2629-30E0-83CF-5027D89FEB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8B781EC-B122-0FF0-59C0-188CE6A2D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1346D0-5FD0-2081-E7C6-697C88421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1478D7-2DAC-45F8-552F-51F99350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62B986-6F58-7635-72B3-216A9B623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1235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drão Institucio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Forma em L 1">
            <a:extLst>
              <a:ext uri="{FF2B5EF4-FFF2-40B4-BE49-F238E27FC236}">
                <a16:creationId xmlns:a16="http://schemas.microsoft.com/office/drawing/2014/main" id="{D975878D-572B-4375-88F4-2D2C38BC6DC7}"/>
              </a:ext>
            </a:extLst>
          </p:cNvPr>
          <p:cNvSpPr/>
          <p:nvPr userDrawn="1"/>
        </p:nvSpPr>
        <p:spPr>
          <a:xfrm>
            <a:off x="-1" y="0"/>
            <a:ext cx="8768615" cy="6858000"/>
          </a:xfrm>
          <a:prstGeom prst="corner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 useBgFill="1">
        <p:nvSpPr>
          <p:cNvPr id="5" name="Forma em L 4">
            <a:extLst>
              <a:ext uri="{FF2B5EF4-FFF2-40B4-BE49-F238E27FC236}">
                <a16:creationId xmlns:a16="http://schemas.microsoft.com/office/drawing/2014/main" id="{B290CEC9-E1C4-486F-98AD-96EA959A0A8D}"/>
              </a:ext>
            </a:extLst>
          </p:cNvPr>
          <p:cNvSpPr/>
          <p:nvPr userDrawn="1"/>
        </p:nvSpPr>
        <p:spPr>
          <a:xfrm rot="10800000">
            <a:off x="3436219" y="0"/>
            <a:ext cx="8755781" cy="6858000"/>
          </a:xfrm>
          <a:prstGeom prst="corner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Logo_Superior_Direito">
            <a:extLst>
              <a:ext uri="{FF2B5EF4-FFF2-40B4-BE49-F238E27FC236}">
                <a16:creationId xmlns:a16="http://schemas.microsoft.com/office/drawing/2014/main" id="{7489780F-E2B7-6F4B-A5DF-F976163C2F1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268" y="2949848"/>
            <a:ext cx="3319465" cy="95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693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5" grpId="0" animBg="1"/>
      <p:bldP spid="5" grpId="1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DF132F-A2C1-32FA-D1E6-DD66CB1FA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492557-42CB-7DD2-A622-77471D74E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3AAE7CE-818E-344D-C321-DA00CC87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8036D5-9684-82AB-B50A-08D579D4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9E09A3-DFA1-39CA-B218-D83069C27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137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7AA11-E492-1C87-A359-3D33E74E8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A805051-0553-9F01-6A90-8A203F89E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329847-C737-35A6-D472-BC3F35B65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BEAF901-7E8E-D820-DB55-284D0B11C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708B8CE-3013-3FA9-6657-818B16B28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0408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B2B15B-D1E0-169C-CED3-6D8FEE66F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AA8410-30D4-3065-6BEF-9F13612C49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DE51E1-57B4-D334-AD96-8269F98740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6E94591-D654-0DAB-08F6-B760B6915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2092367-9FC0-D5DA-8A37-3F9E8E8A0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EBD31D9-BC1C-4C15-0C49-C0F13C3E5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0768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1C1D37-4D07-8F04-657F-12F649326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108B1E4-D983-44BF-68F3-D58BAE4E3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06C656-81FC-8337-5D46-9E1377D47F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5EFDCF3-EC01-14E0-E58A-5A3732C34F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E04171E-2CAD-B7CE-F179-EB18273916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CA4C80C-CC07-1449-0A96-4DA076CA5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EA3E903-3E27-29BF-DA3F-08D79A78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C34FC9F-C910-E36A-5565-9F440C570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2484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5779CD-716D-A474-3A5F-03F9CDDA7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3E2F1F-533B-C32E-B61C-A5608270A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F3F4EA5-AA07-1F80-4FB1-9F781FDF2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57EC2E8-A135-93DC-D964-074AFA86A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103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74F0F7B-7500-BE69-7100-9C04D7010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DA8CD26-C814-77A1-89A8-AB91343E1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B815410-0129-5FF6-FD8E-44989C3F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0799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468E9C-EE59-1142-A0A7-26BB59532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01E835-B0E1-9C7A-D6DC-E573F3745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57C73D7-3F75-161C-34D1-4588839C7B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C2EC139-306D-D995-A918-6A565E497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AF157CD-9E36-F1FC-1B84-EEA87D885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8D2910C-7ECF-2650-D7F6-F63DA261B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5695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021F3D-7FE9-8ACB-C95F-0625848BE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39B3F42-2285-DCA1-B4E6-713765478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86E8731-537B-9A96-5433-5C5B0AC0F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6B6CD4F-4407-0694-A7FB-94550A3C0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64B4F28-02BF-F259-66AC-D8437C27C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8BE69BA-8C68-141C-198C-BE90BCF11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021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1A5AD79-17C4-74A7-BEC7-AA0F54B58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1684DDA-4493-17D3-5960-163E9259A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19612B-7039-D77B-5A4D-11F9EE69E1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C89BC-02E7-4731-9D5A-E1FAAE7A9363}" type="datetimeFigureOut">
              <a:rPr lang="pt-BR" smtClean="0"/>
              <a:t>11/02/2024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68B276-B405-A078-18DA-5AA8B3579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DB7113-6990-834F-7CDE-62EB55FB23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28A7B-7C93-432C-9B8E-433BCF0D6A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3354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881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7432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3057" y="196396"/>
            <a:ext cx="5134577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Linguagem narrativa 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0D056EB-73BA-AE11-8BE0-E5FA250A2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6457"/>
            <a:ext cx="10515600" cy="4351338"/>
          </a:xfrm>
        </p:spPr>
        <p:txBody>
          <a:bodyPr/>
          <a:lstStyle/>
          <a:p>
            <a:r>
              <a:rPr lang="pt-BR" sz="3600" dirty="0"/>
              <a:t>Utiliza linguagem natural</a:t>
            </a:r>
          </a:p>
          <a:p>
            <a:r>
              <a:rPr lang="pt-BR" sz="3600" dirty="0"/>
              <a:t>Descrição da tarefa de forma ordenada</a:t>
            </a:r>
          </a:p>
          <a:p>
            <a:r>
              <a:rPr lang="pt-BR" sz="3600" dirty="0"/>
              <a:t>Exemplos: </a:t>
            </a:r>
          </a:p>
          <a:p>
            <a:pPr marL="0" indent="0">
              <a:buNone/>
            </a:pPr>
            <a:r>
              <a:rPr lang="pt-BR" sz="3600" dirty="0"/>
              <a:t>		Receitas;</a:t>
            </a:r>
          </a:p>
          <a:p>
            <a:pPr marL="0" indent="0">
              <a:buNone/>
            </a:pPr>
            <a:r>
              <a:rPr lang="pt-BR" sz="3600" dirty="0"/>
              <a:t>		Manual de Instruções;</a:t>
            </a:r>
          </a:p>
          <a:p>
            <a:pPr marL="0" indent="0">
              <a:buNone/>
            </a:pPr>
            <a:r>
              <a:rPr lang="pt-BR" sz="3600" dirty="0"/>
              <a:t>		Passo a passo de qualquer tarefa;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966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3057" y="196396"/>
            <a:ext cx="5134577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Linguagem narrativa 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0D056EB-73BA-AE11-8BE0-E5FA250A2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017" y="987136"/>
            <a:ext cx="11003973" cy="4748646"/>
          </a:xfrm>
        </p:spPr>
        <p:txBody>
          <a:bodyPr>
            <a:normAutofit fontScale="62500" lnSpcReduction="20000"/>
          </a:bodyPr>
          <a:lstStyle/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2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Quando uma confeiteira prepara um bolo, segue uma receita, que nada mais é um conjunto de instruções para obter em seu final um bolo.</a:t>
            </a:r>
            <a:endParaRPr lang="pt-B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1-</a:t>
            </a:r>
            <a:r>
              <a:rPr lang="pt-BR" sz="2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Bata quatro claras em neve.</a:t>
            </a:r>
            <a:endParaRPr lang="pt-B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2-</a:t>
            </a:r>
            <a:r>
              <a:rPr lang="pt-BR" sz="2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Adicione duas xícaras de açúcar.</a:t>
            </a:r>
            <a:endParaRPr lang="pt-B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3-</a:t>
            </a:r>
            <a:r>
              <a:rPr lang="pt-BR" sz="2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Bata por um minuto.</a:t>
            </a:r>
            <a:endParaRPr lang="pt-B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4-</a:t>
            </a:r>
            <a:r>
              <a:rPr lang="pt-BR" sz="2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Adicione três xícaras de farinha de trigo, duas gemas, uma colher de fermento e duas colheres de chocolate.</a:t>
            </a:r>
            <a:endParaRPr lang="pt-B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2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5-Bata por três minutos.</a:t>
            </a:r>
            <a:endParaRPr lang="pt-B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2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6-Unte uma assadeira com margarina e farinha de trigo.</a:t>
            </a:r>
            <a:endParaRPr lang="pt-B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2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7-Coloque o conteúdo na assadeira.</a:t>
            </a:r>
            <a:endParaRPr lang="pt-B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2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8-Leve ao forno para assar durante vinte minutos em temperatura média.</a:t>
            </a:r>
            <a:endParaRPr lang="pt-B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3885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8711" y="392339"/>
            <a:ext cx="5134577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Pseudocódigo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0D056EB-73BA-AE11-8BE0-E5FA250A2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1929"/>
            <a:ext cx="10515600" cy="2538185"/>
          </a:xfrm>
        </p:spPr>
        <p:txBody>
          <a:bodyPr/>
          <a:lstStyle/>
          <a:p>
            <a:r>
              <a:rPr lang="pt-BR" sz="3600" dirty="0"/>
              <a:t>Utiliza linguagem natural</a:t>
            </a:r>
          </a:p>
          <a:p>
            <a:r>
              <a:rPr lang="pt-BR" sz="3600" dirty="0"/>
              <a:t>Faz o uso da parte sistêmica da linguagem de programação.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06917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8711" y="392339"/>
            <a:ext cx="5134577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Pseudocódigo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65B02F3-0A42-09D3-5911-97D164A2B40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1965" y="1251284"/>
            <a:ext cx="7386277" cy="46168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3590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0752" y="865106"/>
            <a:ext cx="5134577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Fluxograma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A889203-5909-DBD3-CD39-14C361B8107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84736" y="1895167"/>
            <a:ext cx="968661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600" dirty="0"/>
              <a:t>O fluxograma utiliza símbolos geométricos </a:t>
            </a:r>
            <a:r>
              <a:rPr lang="pt-BR" sz="3600"/>
              <a:t>para representar </a:t>
            </a:r>
            <a:r>
              <a:rPr lang="pt-BR" sz="3600" dirty="0"/>
              <a:t>as ações logicas de um determinado processo, dependendo da ferramenta usada (software) pode ser utilizada outras formas geométricas basta ter uma legenda do que cada forma representa</a:t>
            </a:r>
          </a:p>
        </p:txBody>
      </p:sp>
    </p:spTree>
    <p:extLst>
      <p:ext uri="{BB962C8B-B14F-4D97-AF65-F5344CB8AC3E}">
        <p14:creationId xmlns:p14="http://schemas.microsoft.com/office/powerpoint/2010/main" val="3337354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64" y="0"/>
            <a:ext cx="5134577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Fluxograma símbolo</a:t>
            </a:r>
          </a:p>
        </p:txBody>
      </p:sp>
      <p:pic>
        <p:nvPicPr>
          <p:cNvPr id="5" name="Imagem 4" descr="Forma&#10;&#10;Descrição gerada automaticamente">
            <a:extLst>
              <a:ext uri="{FF2B5EF4-FFF2-40B4-BE49-F238E27FC236}">
                <a16:creationId xmlns:a16="http://schemas.microsoft.com/office/drawing/2014/main" id="{6D509ABE-753A-C6F5-92A9-09EF711602C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981" y="1205480"/>
            <a:ext cx="2793853" cy="96258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44BD574-77B4-3B07-4954-E67018FADD8B}"/>
              </a:ext>
            </a:extLst>
          </p:cNvPr>
          <p:cNvSpPr txBox="1"/>
          <p:nvPr/>
        </p:nvSpPr>
        <p:spPr>
          <a:xfrm>
            <a:off x="4811834" y="1177378"/>
            <a:ext cx="6008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Utilizado para indicar o INÍCIO ou FIM de um processamento. Exemplo: Início do algoritmo</a:t>
            </a:r>
            <a:endParaRPr lang="pt-BR" sz="2400" dirty="0"/>
          </a:p>
        </p:txBody>
      </p:sp>
      <p:pic>
        <p:nvPicPr>
          <p:cNvPr id="9" name="Imagem 8" descr="Forma&#10;&#10;Descrição gerada automaticamente">
            <a:extLst>
              <a:ext uri="{FF2B5EF4-FFF2-40B4-BE49-F238E27FC236}">
                <a16:creationId xmlns:a16="http://schemas.microsoft.com/office/drawing/2014/main" id="{621B2268-3C3E-DA27-8F27-D4E6AF63547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981" y="2235541"/>
            <a:ext cx="2645762" cy="1735277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0EC98CA9-563B-C107-A84F-6579C20135C3}"/>
              </a:ext>
            </a:extLst>
          </p:cNvPr>
          <p:cNvSpPr txBox="1"/>
          <p:nvPr/>
        </p:nvSpPr>
        <p:spPr>
          <a:xfrm>
            <a:off x="4763114" y="2685309"/>
            <a:ext cx="56209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Utilizado para indicar processamentos.</a:t>
            </a:r>
            <a:b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Exemplo: Calcular a média de um aluno</a:t>
            </a:r>
            <a:endParaRPr lang="pt-BR" sz="2400" dirty="0"/>
          </a:p>
        </p:txBody>
      </p:sp>
      <p:pic>
        <p:nvPicPr>
          <p:cNvPr id="11" name="Imagem 10" descr="Diagrama&#10;&#10;Descrição gerada automaticamente">
            <a:extLst>
              <a:ext uri="{FF2B5EF4-FFF2-40B4-BE49-F238E27FC236}">
                <a16:creationId xmlns:a16="http://schemas.microsoft.com/office/drawing/2014/main" id="{0E3E81D3-0384-87B9-B05C-E33950453B0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682" y="3992516"/>
            <a:ext cx="2076449" cy="159304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76CC8582-8692-C956-2590-88C97549CECF}"/>
              </a:ext>
            </a:extLst>
          </p:cNvPr>
          <p:cNvSpPr txBox="1"/>
          <p:nvPr/>
        </p:nvSpPr>
        <p:spPr>
          <a:xfrm>
            <a:off x="4854697" y="4081322"/>
            <a:ext cx="6371981" cy="1354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Utilizado para indicar a entrada de dados manualmente (teclado).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Exemplo: Digita a N1 (nota da prova 1)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917702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64" y="0"/>
            <a:ext cx="5134577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Fluxograma símbolo</a:t>
            </a:r>
          </a:p>
        </p:txBody>
      </p:sp>
      <p:pic>
        <p:nvPicPr>
          <p:cNvPr id="14" name="Imagem 13" descr="Diagrama&#10;&#10;Descrição gerada automaticamente">
            <a:extLst>
              <a:ext uri="{FF2B5EF4-FFF2-40B4-BE49-F238E27FC236}">
                <a16:creationId xmlns:a16="http://schemas.microsoft.com/office/drawing/2014/main" id="{8DD06485-88E5-D074-03D0-05DEA6D5A8D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251" y="842028"/>
            <a:ext cx="1625925" cy="1487082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2A2B88A4-630D-FD5C-5606-8EDD0DF8B53A}"/>
              </a:ext>
            </a:extLst>
          </p:cNvPr>
          <p:cNvSpPr txBox="1"/>
          <p:nvPr/>
        </p:nvSpPr>
        <p:spPr>
          <a:xfrm>
            <a:off x="3900636" y="1103554"/>
            <a:ext cx="79162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Utilizado para indicar uma ação lógica que resultara na escolha de sequências de instruções, teste lógico, verdadeiro uma sequência, falso outra sequência.</a:t>
            </a:r>
            <a:endParaRPr lang="pt-BR" sz="24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78F9DE-07B5-0235-A44E-E53C4F38079C}"/>
              </a:ext>
            </a:extLst>
          </p:cNvPr>
          <p:cNvSpPr txBox="1"/>
          <p:nvPr/>
        </p:nvSpPr>
        <p:spPr>
          <a:xfrm>
            <a:off x="3756176" y="3094538"/>
            <a:ext cx="7601552" cy="1354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Utilizado para indicar/apresentar o resultado do processamento.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Exemplo: Média do aluno é 8.</a:t>
            </a:r>
            <a:endParaRPr lang="pt-BR" sz="2400" dirty="0"/>
          </a:p>
        </p:txBody>
      </p:sp>
      <p:pic>
        <p:nvPicPr>
          <p:cNvPr id="8" name="Imagem 7" descr="Forma, Retângulo&#10;&#10;Descrição gerada automaticamente">
            <a:extLst>
              <a:ext uri="{FF2B5EF4-FFF2-40B4-BE49-F238E27FC236}">
                <a16:creationId xmlns:a16="http://schemas.microsoft.com/office/drawing/2014/main" id="{0CD39B87-AC1E-3EBC-BAB8-15F4B61BB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919" y="3189219"/>
            <a:ext cx="1866257" cy="123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898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4836" y="1"/>
            <a:ext cx="8950037" cy="817698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Linguagem narrativa x Fluxograma </a:t>
            </a:r>
          </a:p>
        </p:txBody>
      </p:sp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F15185C2-26E6-D821-4E1C-9927DBEE9A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298" y="2252498"/>
            <a:ext cx="4277322" cy="2353003"/>
          </a:xfrm>
          <a:prstGeom prst="rect">
            <a:avLst/>
          </a:prstGeom>
        </p:spPr>
      </p:pic>
      <p:pic>
        <p:nvPicPr>
          <p:cNvPr id="10" name="Imagem 9" descr="Diagrama&#10;&#10;Descrição gerada automaticamente">
            <a:extLst>
              <a:ext uri="{FF2B5EF4-FFF2-40B4-BE49-F238E27FC236}">
                <a16:creationId xmlns:a16="http://schemas.microsoft.com/office/drawing/2014/main" id="{EE77946F-372B-1D4F-EEE4-8B74342017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082" y="660353"/>
            <a:ext cx="2166657" cy="619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04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4836" y="1"/>
            <a:ext cx="8950037" cy="817698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Linguagem narrativa x Fluxograma </a:t>
            </a:r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2020F908-1239-2947-7048-5AC395EDB2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8656"/>
            <a:ext cx="5468113" cy="2600688"/>
          </a:xfrm>
          <a:prstGeom prst="rect">
            <a:avLst/>
          </a:prstGeom>
        </p:spPr>
      </p:pic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75A4DBC2-11DD-264F-5B83-26E049307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728" y="1166431"/>
            <a:ext cx="5943272" cy="452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402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64" y="0"/>
            <a:ext cx="5134577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Alguns operadores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A2B88A4-630D-FD5C-5606-8EDD0DF8B53A}"/>
              </a:ext>
            </a:extLst>
          </p:cNvPr>
          <p:cNvSpPr txBox="1"/>
          <p:nvPr/>
        </p:nvSpPr>
        <p:spPr>
          <a:xfrm>
            <a:off x="1584688" y="847064"/>
            <a:ext cx="836612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X  = 0   </a:t>
            </a:r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isso é uma atribuição, estou dando valor a </a:t>
            </a:r>
            <a:r>
              <a:rPr lang="pt-BR" sz="240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x</a:t>
            </a:r>
            <a:r>
              <a:rPr lang="pt-BR" sz="24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de </a:t>
            </a:r>
            <a:r>
              <a:rPr lang="pt-BR" sz="2400" dirty="0">
                <a:solidFill>
                  <a:srgbClr val="0070C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zero</a:t>
            </a:r>
          </a:p>
          <a:p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== 0 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isso é uma comparação, estou comparando se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é igual a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zero</a:t>
            </a:r>
          </a:p>
          <a:p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!= 0  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isso é uma comparação, estou comparando se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é diferente de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zero</a:t>
            </a:r>
          </a:p>
          <a:p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&gt; 0   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isso é uma comparação, estou comparando se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é maior que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zero</a:t>
            </a:r>
            <a:b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&gt;= 0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isso é uma comparação, estou comparando se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for maior ou igual a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zero</a:t>
            </a:r>
            <a:b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&lt; 0  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isso é uma comparação, estou comparando se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é menor que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zero</a:t>
            </a:r>
            <a:b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&lt;=   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isso é uma comparação, estou comparando se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x </a:t>
            </a:r>
            <a:r>
              <a:rPr lang="pt-BR" sz="2400" dirty="0">
                <a:latin typeface="Arial" panose="020B0604020202020204" pitchFamily="34" charset="0"/>
                <a:ea typeface="Calibri" panose="020F0502020204030204" pitchFamily="34" charset="0"/>
              </a:rPr>
              <a:t>for menor ou igual a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zero</a:t>
            </a:r>
            <a:endParaRPr lang="pt-BR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426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1A7D6089-915F-60F9-F94F-9D0E79A47B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6730" y="1395167"/>
            <a:ext cx="3932237" cy="3811588"/>
          </a:xfrm>
        </p:spPr>
        <p:txBody>
          <a:bodyPr>
            <a:normAutofit/>
          </a:bodyPr>
          <a:lstStyle/>
          <a:p>
            <a:pPr algn="ctr"/>
            <a:endParaRPr lang="pt-BR" sz="3600" dirty="0"/>
          </a:p>
          <a:p>
            <a:pPr algn="ctr"/>
            <a:endParaRPr lang="pt-BR" sz="3600" dirty="0"/>
          </a:p>
          <a:p>
            <a:pPr algn="ctr"/>
            <a:r>
              <a:rPr lang="pt-BR" sz="3600" dirty="0">
                <a:solidFill>
                  <a:schemeClr val="tx2">
                    <a:lumMod val="50000"/>
                  </a:schemeClr>
                </a:solidFill>
              </a:rPr>
              <a:t>1 – Lógica e algoritmo</a:t>
            </a:r>
          </a:p>
          <a:p>
            <a:pPr algn="ctr"/>
            <a:endParaRPr lang="pt-BR" sz="36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pic>
        <p:nvPicPr>
          <p:cNvPr id="18" name="Espaço Reservado para Imagem 17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C194E9B1-CEA4-4F64-91F8-979D5141AA6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0" b="10520"/>
          <a:stretch>
            <a:fillRect/>
          </a:stretch>
        </p:blipFill>
        <p:spPr>
          <a:xfrm>
            <a:off x="4685697" y="0"/>
            <a:ext cx="7506304" cy="5927045"/>
          </a:xfrm>
        </p:spPr>
      </p:pic>
      <p:pic>
        <p:nvPicPr>
          <p:cNvPr id="23" name="Imagem 22" descr="Logotipo&#10;&#10;Descrição gerada automaticamente">
            <a:extLst>
              <a:ext uri="{FF2B5EF4-FFF2-40B4-BE49-F238E27FC236}">
                <a16:creationId xmlns:a16="http://schemas.microsoft.com/office/drawing/2014/main" id="{96F3D167-AEDE-0E21-4057-DEC4906E82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196" y="1395167"/>
            <a:ext cx="2143424" cy="52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1549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64" y="0"/>
            <a:ext cx="6331725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Atividades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E376945-8B72-46FD-F0F0-1CE986A8A34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5223" y="830951"/>
            <a:ext cx="1103318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1 – Faça um algoritmo usando fluxograma com entrada manual de um número, verifique se ele é positivo, negativo ou igual a 0, caso alguma das premissas seja verdadeira uma mensagem deve ser exibida com a sua respectiva opção.(10p)</a:t>
            </a:r>
          </a:p>
          <a:p>
            <a:endParaRPr lang="pt-BR" sz="3200" dirty="0"/>
          </a:p>
          <a:p>
            <a:r>
              <a:rPr lang="pt-BR" sz="3200" dirty="0"/>
              <a:t>2 - Faça um algoritmo usando fluxograma com entrada manual de um número, verifique se ele par ou ímpar e exiba uma mensagem dizendo se é “par” ou “ímpar”.(10p)</a:t>
            </a:r>
          </a:p>
        </p:txBody>
      </p:sp>
    </p:spTree>
    <p:extLst>
      <p:ext uri="{BB962C8B-B14F-4D97-AF65-F5344CB8AC3E}">
        <p14:creationId xmlns:p14="http://schemas.microsoft.com/office/powerpoint/2010/main" val="1316345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64" y="0"/>
            <a:ext cx="6331725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Atividades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E376945-8B72-46FD-F0F0-1CE986A8A34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9407" y="1002352"/>
            <a:ext cx="110331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3 – Escreva um algoritmo usando fluxograma que leia a nota N1 e N2, calcule a média, se a média ser menor ou igual a 5 mostrar a mensagem “Aluno reprovado” se a nota ser maior que 5 mostrar a mensagem “Aluno aprovado”. (10p)</a:t>
            </a:r>
          </a:p>
          <a:p>
            <a:endParaRPr lang="pt-BR" sz="3200" dirty="0"/>
          </a:p>
          <a:p>
            <a:r>
              <a:rPr lang="pt-BR" sz="3200" dirty="0"/>
              <a:t>4 – Escreva um algoritmo usando a linguagem natural que   verifique se um número é positivo, negativo ou igual a 0, caso alguma das premissas seja verdadeira uma mensagem deve ser exibida com o seu respectivo resultado.(10p)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4265350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369" y="801715"/>
            <a:ext cx="2987842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Atividades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E2606A2-34D2-98C3-2BBA-61F6D65F33B5}"/>
              </a:ext>
            </a:extLst>
          </p:cNvPr>
          <p:cNvSpPr txBox="1"/>
          <p:nvPr/>
        </p:nvSpPr>
        <p:spPr>
          <a:xfrm>
            <a:off x="7285554" y="1954324"/>
            <a:ext cx="445347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5 – Responda:</a:t>
            </a:r>
            <a:br>
              <a:rPr lang="pt-BR" sz="3200" dirty="0"/>
            </a:br>
            <a:br>
              <a:rPr lang="pt-BR" sz="3200" dirty="0"/>
            </a:br>
            <a:r>
              <a:rPr lang="pt-BR" sz="3200" dirty="0"/>
              <a:t>a - qual a funcionalidade desse algoritmo?(5 </a:t>
            </a:r>
            <a:r>
              <a:rPr lang="pt-BR" sz="3200" dirty="0" err="1"/>
              <a:t>pont</a:t>
            </a:r>
            <a:r>
              <a:rPr lang="pt-BR" sz="3200" dirty="0"/>
              <a:t>.)</a:t>
            </a:r>
            <a:br>
              <a:rPr lang="pt-BR" sz="3200" dirty="0"/>
            </a:br>
            <a:br>
              <a:rPr lang="pt-BR" sz="3200" dirty="0"/>
            </a:br>
            <a:r>
              <a:rPr lang="pt-BR" sz="3200" dirty="0"/>
              <a:t>b - faça o algoritmo em linguagem narrativa(10 </a:t>
            </a:r>
            <a:r>
              <a:rPr lang="pt-BR" sz="3200" dirty="0" err="1"/>
              <a:t>pont</a:t>
            </a:r>
            <a:r>
              <a:rPr lang="pt-BR" sz="3200" dirty="0"/>
              <a:t>.)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460241F0-D94F-7355-DC3D-9A1527C07E9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7109497" cy="592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75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369" y="801715"/>
            <a:ext cx="2987842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Atividades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E2606A2-34D2-98C3-2BBA-61F6D65F33B5}"/>
              </a:ext>
            </a:extLst>
          </p:cNvPr>
          <p:cNvSpPr txBox="1"/>
          <p:nvPr/>
        </p:nvSpPr>
        <p:spPr>
          <a:xfrm>
            <a:off x="7285554" y="1954324"/>
            <a:ext cx="44534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6 – Responda:</a:t>
            </a:r>
            <a:br>
              <a:rPr lang="pt-BR" sz="3200" dirty="0"/>
            </a:br>
            <a:br>
              <a:rPr lang="pt-BR" sz="3200" dirty="0"/>
            </a:br>
            <a:r>
              <a:rPr lang="pt-BR" sz="3200" dirty="0"/>
              <a:t>a - qual a funcionalidade desse algoritmo??(5p)</a:t>
            </a:r>
            <a:br>
              <a:rPr lang="pt-BR" sz="3200" dirty="0"/>
            </a:br>
            <a:br>
              <a:rPr lang="pt-BR" sz="3200" dirty="0"/>
            </a:br>
            <a:r>
              <a:rPr lang="pt-BR" sz="3200" dirty="0"/>
              <a:t>b - faça o algoritmo em linguagem narrativa(5p)</a:t>
            </a:r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39227A6B-6436-7BC2-7407-23123E16BB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731" y="283995"/>
            <a:ext cx="3901992" cy="550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9172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9745" y="905232"/>
            <a:ext cx="2652508" cy="733787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Atividades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E2606A2-34D2-98C3-2BBA-61F6D65F33B5}"/>
              </a:ext>
            </a:extLst>
          </p:cNvPr>
          <p:cNvSpPr txBox="1"/>
          <p:nvPr/>
        </p:nvSpPr>
        <p:spPr>
          <a:xfrm>
            <a:off x="543018" y="1905661"/>
            <a:ext cx="1110596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7 – Escreva um algoritmo usando fluxograma para ler o número total de eleitores de um município, o número de votos brancos, nulos e válidos. Calcular e escrever o percentual que cada um representa em relação ao total de eleitores.(10p)</a:t>
            </a:r>
          </a:p>
        </p:txBody>
      </p:sp>
    </p:spTree>
    <p:extLst>
      <p:ext uri="{BB962C8B-B14F-4D97-AF65-F5344CB8AC3E}">
        <p14:creationId xmlns:p14="http://schemas.microsoft.com/office/powerpoint/2010/main" val="8068855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369" y="801715"/>
            <a:ext cx="2987842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Atividade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E2606A2-34D2-98C3-2BBA-61F6D65F33B5}"/>
              </a:ext>
            </a:extLst>
          </p:cNvPr>
          <p:cNvSpPr txBox="1"/>
          <p:nvPr/>
        </p:nvSpPr>
        <p:spPr>
          <a:xfrm>
            <a:off x="7285553" y="1769438"/>
            <a:ext cx="44534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8 – Responda:</a:t>
            </a:r>
            <a:br>
              <a:rPr lang="pt-BR" sz="3200" dirty="0"/>
            </a:br>
            <a:br>
              <a:rPr lang="pt-BR" sz="3200" dirty="0"/>
            </a:br>
            <a:r>
              <a:rPr lang="pt-BR" sz="3200" dirty="0"/>
              <a:t>a - qual a funcionalidade desse algoritmo??(5p)</a:t>
            </a:r>
            <a:br>
              <a:rPr lang="pt-BR" sz="3200" dirty="0"/>
            </a:br>
            <a:br>
              <a:rPr lang="pt-BR" sz="3200" dirty="0"/>
            </a:br>
            <a:r>
              <a:rPr lang="pt-BR" sz="3200" dirty="0"/>
              <a:t>b - faça o algoritmo em linguagem narrativa (5p)</a:t>
            </a:r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2D317A1D-E0EE-2F8C-27A6-D70863B95D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416" y="210553"/>
            <a:ext cx="3911697" cy="553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8307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9745" y="905232"/>
            <a:ext cx="2652508" cy="733787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Atividades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E2606A2-34D2-98C3-2BBA-61F6D65F33B5}"/>
              </a:ext>
            </a:extLst>
          </p:cNvPr>
          <p:cNvSpPr txBox="1"/>
          <p:nvPr/>
        </p:nvSpPr>
        <p:spPr>
          <a:xfrm>
            <a:off x="543017" y="1767639"/>
            <a:ext cx="111059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9 – Construa um algoritmo em fluxograma que calcule o salário líquido de um funcionário. O programa recebe através do teclado o salário bruto de um funcionário, caso este seja inferior a R$ 300,00 é descontado 5% em impostos, se o salário estiver entre R$ 300,00 e 1.200,00 é descontado 10% em impostos, se esse for superior a R$ 1.200,00 é descontado 15% em impostos. Ao final o programa exibe o salário líquido do funcionário. (15 pontos)</a:t>
            </a:r>
          </a:p>
        </p:txBody>
      </p:sp>
    </p:spTree>
    <p:extLst>
      <p:ext uri="{BB962C8B-B14F-4D97-AF65-F5344CB8AC3E}">
        <p14:creationId xmlns:p14="http://schemas.microsoft.com/office/powerpoint/2010/main" val="3376677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64" y="0"/>
            <a:ext cx="5134577" cy="1030061"/>
          </a:xfrm>
        </p:spPr>
        <p:txBody>
          <a:bodyPr>
            <a:noAutofit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Bibliografia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190FFFE-E8DB-3558-68AA-55549F9885E6}"/>
              </a:ext>
            </a:extLst>
          </p:cNvPr>
          <p:cNvSpPr txBox="1"/>
          <p:nvPr/>
        </p:nvSpPr>
        <p:spPr>
          <a:xfrm>
            <a:off x="822613" y="1070263"/>
            <a:ext cx="10546773" cy="2763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ALVES, W. P.; 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Lógica de Programação de Computadores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Ensino Didático. São Paulo: Érica, 2010.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LUZARGO, C.; 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que é lógica.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4 ed. São Paulo: Editora Brasiliense, 1995. 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MIZRAHI, V.V.; 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Treinamento em Linguagem C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São Paulo: Pearson Prentice Hall, 2008.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PASCHOALINI, G. R.; 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Princípios da lógica de programação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São Paulo: Editora SENAI-SP, 2019.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SCHILDT, H.; </a:t>
            </a: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C, completo e total.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 ed. São Paulo: Pearson Makron Books, 1997.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pt-BR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8996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7" name="Título 6">
            <a:extLst>
              <a:ext uri="{FF2B5EF4-FFF2-40B4-BE49-F238E27FC236}">
                <a16:creationId xmlns:a16="http://schemas.microsoft.com/office/drawing/2014/main" id="{4F15CE5D-814C-5820-A948-46ABCC5DB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1469570"/>
            <a:ext cx="3932237" cy="535489"/>
          </a:xfrm>
        </p:spPr>
        <p:txBody>
          <a:bodyPr/>
          <a:lstStyle/>
          <a:p>
            <a:pPr algn="ctr"/>
            <a:r>
              <a:rPr lang="pt-BR" b="1" dirty="0">
                <a:solidFill>
                  <a:srgbClr val="002060"/>
                </a:solidFill>
              </a:rPr>
              <a:t>O que é lógica?</a:t>
            </a:r>
          </a:p>
        </p:txBody>
      </p:sp>
      <p:pic>
        <p:nvPicPr>
          <p:cNvPr id="11" name="Espaço Reservado para Conteúdo 10" descr="Uma imagem contendo edifício, placa, menina, jovem&#10;&#10;Descrição gerada automaticamente">
            <a:extLst>
              <a:ext uri="{FF2B5EF4-FFF2-40B4-BE49-F238E27FC236}">
                <a16:creationId xmlns:a16="http://schemas.microsoft.com/office/drawing/2014/main" id="{47EED912-F7B8-8FBB-ED27-ED83E91CE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766" y="1583871"/>
            <a:ext cx="5156749" cy="3618771"/>
          </a:xfrm>
        </p:spPr>
      </p:pic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4F3D9706-6EC6-8940-CA68-BE1343F94C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3182225"/>
            <a:ext cx="4466998" cy="1947095"/>
          </a:xfrm>
        </p:spPr>
        <p:txBody>
          <a:bodyPr>
            <a:noAutofit/>
          </a:bodyPr>
          <a:lstStyle/>
          <a:p>
            <a:pPr algn="just"/>
            <a:r>
              <a:rPr lang="pt-BR" sz="2000" dirty="0"/>
              <a:t>Quando falamos em lógica, estamos nos referindo ao raciocínio encadeado, ou ideias ligadas de maneira consistente e coerente. Também podemos nos</a:t>
            </a:r>
            <a:r>
              <a:rPr lang="pt-BR" sz="2000" baseline="0" dirty="0"/>
              <a:t> referir à lógica como a arte do pensar corretamente, como resultado</a:t>
            </a:r>
            <a:r>
              <a:rPr lang="pt-BR" sz="2000" dirty="0"/>
              <a:t> temos o pensamento ordenado e organizado.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AF24985-4490-1DCF-E6C8-E0579CA2619F}"/>
              </a:ext>
            </a:extLst>
          </p:cNvPr>
          <p:cNvSpPr txBox="1"/>
          <p:nvPr/>
        </p:nvSpPr>
        <p:spPr>
          <a:xfrm>
            <a:off x="839787" y="2166563"/>
            <a:ext cx="1527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Ordenar</a:t>
            </a:r>
          </a:p>
          <a:p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1C3B1EC-8C21-529B-1038-3E46C7F2379D}"/>
              </a:ext>
            </a:extLst>
          </p:cNvPr>
          <p:cNvSpPr txBox="1"/>
          <p:nvPr/>
        </p:nvSpPr>
        <p:spPr>
          <a:xfrm>
            <a:off x="839787" y="2489728"/>
            <a:ext cx="1423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Organizar 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5C60EC7-6ABA-0274-8BC4-A9568E356CBB}"/>
              </a:ext>
            </a:extLst>
          </p:cNvPr>
          <p:cNvSpPr txBox="1"/>
          <p:nvPr/>
        </p:nvSpPr>
        <p:spPr>
          <a:xfrm>
            <a:off x="839787" y="2766727"/>
            <a:ext cx="2912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Conhecimento verdadeiro</a:t>
            </a:r>
          </a:p>
        </p:txBody>
      </p:sp>
    </p:spTree>
    <p:extLst>
      <p:ext uri="{BB962C8B-B14F-4D97-AF65-F5344CB8AC3E}">
        <p14:creationId xmlns:p14="http://schemas.microsoft.com/office/powerpoint/2010/main" val="173812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3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4543269" cy="1325563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Algoritmo</a:t>
            </a:r>
          </a:p>
        </p:txBody>
      </p:sp>
      <p:pic>
        <p:nvPicPr>
          <p:cNvPr id="5" name="Espaço Reservado para Conteúdo 4" descr="Brinquedo de lego&#10;&#10;Descrição gerada automaticamente com confiança baixa">
            <a:extLst>
              <a:ext uri="{FF2B5EF4-FFF2-40B4-BE49-F238E27FC236}">
                <a16:creationId xmlns:a16="http://schemas.microsoft.com/office/drawing/2014/main" id="{1C48C41F-B47A-2FF6-7213-E9EBA039169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848" y="1312884"/>
            <a:ext cx="4745446" cy="3559084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4C44B9C-BEFF-4C56-58F1-D84F15E2581D}"/>
              </a:ext>
            </a:extLst>
          </p:cNvPr>
          <p:cNvSpPr txBox="1"/>
          <p:nvPr/>
        </p:nvSpPr>
        <p:spPr>
          <a:xfrm>
            <a:off x="449706" y="1424666"/>
            <a:ext cx="615864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Com algoritmo podemos esboçar a sequência de passos de uma solução de um problema, essa sequência é bem definida e não ambígua, para expressar essas sequências temos a forma narrativa (linguagem natural), pseudocódigo e diagrama de blocos. </a:t>
            </a:r>
          </a:p>
          <a:p>
            <a:pPr algn="just"/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855547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9954" y="138796"/>
            <a:ext cx="5992092" cy="645841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Algoritmo - Fundamento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4C44B9C-BEFF-4C56-58F1-D84F15E2581D}"/>
              </a:ext>
            </a:extLst>
          </p:cNvPr>
          <p:cNvSpPr txBox="1"/>
          <p:nvPr/>
        </p:nvSpPr>
        <p:spPr>
          <a:xfrm>
            <a:off x="536580" y="884339"/>
            <a:ext cx="1111883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solidFill>
                  <a:srgbClr val="FF0000"/>
                </a:solidFill>
              </a:rPr>
              <a:t>1 – Entrada(Input):</a:t>
            </a:r>
            <a:r>
              <a:rPr lang="pt-BR" sz="2800" dirty="0"/>
              <a:t> Algoritmo recebe os dados necessários para realizar suas operações, normalmente esse dado vêm do usuário, arquivo, sensores, etc. </a:t>
            </a:r>
          </a:p>
          <a:p>
            <a:pPr algn="just"/>
            <a:r>
              <a:rPr lang="pt-BR" sz="2800" b="1" dirty="0">
                <a:solidFill>
                  <a:srgbClr val="FF0000"/>
                </a:solidFill>
              </a:rPr>
              <a:t>2 – Processamento: </a:t>
            </a:r>
            <a:r>
              <a:rPr lang="pt-BR" sz="2800" dirty="0"/>
              <a:t>Fase principal do algoritmo, onde as operações lógicas e aritméticas são realizadas , nessa fase o algoritmo executa as instruções especificas para resolver o problema proposto.</a:t>
            </a:r>
          </a:p>
          <a:p>
            <a:pPr algn="just"/>
            <a:r>
              <a:rPr lang="pt-BR" sz="2800" b="1" dirty="0">
                <a:solidFill>
                  <a:srgbClr val="FF0000"/>
                </a:solidFill>
              </a:rPr>
              <a:t>3 – Saída(Output): </a:t>
            </a:r>
            <a:r>
              <a:rPr lang="pt-BR" sz="2800" dirty="0"/>
              <a:t>Após processamento, o algoritmo gera os resultados ou saída desejadas, podendo ser exibida na tela, armazenada em um arquivo, enviado automaticamente para outro sistema ou e-mail.</a:t>
            </a:r>
            <a:br>
              <a:rPr lang="pt-BR" sz="2800" dirty="0"/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402962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9954" y="138796"/>
            <a:ext cx="5992092" cy="645841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solidFill>
                  <a:schemeClr val="accent5">
                    <a:lumMod val="50000"/>
                  </a:schemeClr>
                </a:solidFill>
              </a:rPr>
              <a:t>Algoritmo - Fundamento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4C44B9C-BEFF-4C56-58F1-D84F15E2581D}"/>
              </a:ext>
            </a:extLst>
          </p:cNvPr>
          <p:cNvSpPr txBox="1"/>
          <p:nvPr/>
        </p:nvSpPr>
        <p:spPr>
          <a:xfrm>
            <a:off x="536580" y="884339"/>
            <a:ext cx="111188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solidFill>
                  <a:srgbClr val="FF0000"/>
                </a:solidFill>
              </a:rPr>
              <a:t>4 – Controle: </a:t>
            </a:r>
            <a:r>
              <a:rPr lang="pt-BR" sz="2800" dirty="0"/>
              <a:t>Controle refere-se às estruturas de controle de fluxo, como condicionais (</a:t>
            </a:r>
            <a:r>
              <a:rPr lang="pt-BR" sz="2800" dirty="0" err="1"/>
              <a:t>if</a:t>
            </a:r>
            <a:r>
              <a:rPr lang="pt-BR" sz="2800" dirty="0"/>
              <a:t>, </a:t>
            </a:r>
            <a:r>
              <a:rPr lang="pt-BR" sz="2800" dirty="0" err="1"/>
              <a:t>else</a:t>
            </a:r>
            <a:r>
              <a:rPr lang="pt-BR" sz="2800" dirty="0"/>
              <a:t>) e loops (for, </a:t>
            </a:r>
            <a:r>
              <a:rPr lang="pt-BR" sz="2800" dirty="0" err="1"/>
              <a:t>while</a:t>
            </a:r>
            <a:r>
              <a:rPr lang="pt-BR" sz="2800" dirty="0"/>
              <a:t>). Essas estruturas determina como  o algoritmo se comporta. </a:t>
            </a:r>
          </a:p>
        </p:txBody>
      </p:sp>
    </p:spTree>
    <p:extLst>
      <p:ext uri="{BB962C8B-B14F-4D97-AF65-F5344CB8AC3E}">
        <p14:creationId xmlns:p14="http://schemas.microsoft.com/office/powerpoint/2010/main" val="4203011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8029" y="299580"/>
            <a:ext cx="5915942" cy="5771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kern="1200" dirty="0" err="1">
                <a:solidFill>
                  <a:schemeClr val="accent5">
                    <a:lumMod val="50000"/>
                  </a:schemeClr>
                </a:solidFill>
                <a:ea typeface="+mj-ea"/>
                <a:cs typeface="+mj-cs"/>
              </a:rPr>
              <a:t>Algoritmo</a:t>
            </a:r>
            <a:r>
              <a:rPr lang="en-US" sz="3200" b="1" kern="1200" dirty="0">
                <a:solidFill>
                  <a:schemeClr val="accent5">
                    <a:lumMod val="50000"/>
                  </a:schemeClr>
                </a:solidFill>
                <a:ea typeface="+mj-ea"/>
                <a:cs typeface="+mj-cs"/>
              </a:rPr>
              <a:t> – </a:t>
            </a:r>
            <a:r>
              <a:rPr lang="en-US" sz="3200" b="1" kern="1200" dirty="0" err="1">
                <a:solidFill>
                  <a:schemeClr val="accent5">
                    <a:lumMod val="50000"/>
                  </a:schemeClr>
                </a:solidFill>
                <a:ea typeface="+mj-ea"/>
                <a:cs typeface="+mj-cs"/>
              </a:rPr>
              <a:t>estrutura</a:t>
            </a:r>
            <a:r>
              <a:rPr lang="en-US" sz="3200" b="1" kern="1200" dirty="0">
                <a:solidFill>
                  <a:schemeClr val="accent5">
                    <a:lumMod val="50000"/>
                  </a:schemeClr>
                </a:solidFill>
                <a:ea typeface="+mj-ea"/>
                <a:cs typeface="+mj-cs"/>
              </a:rPr>
              <a:t> de </a:t>
            </a:r>
            <a:r>
              <a:rPr lang="en-US" sz="3200" b="1" kern="1200" dirty="0" err="1">
                <a:solidFill>
                  <a:schemeClr val="accent5">
                    <a:lumMod val="50000"/>
                  </a:schemeClr>
                </a:solidFill>
                <a:ea typeface="+mj-ea"/>
                <a:cs typeface="+mj-cs"/>
              </a:rPr>
              <a:t>sequência</a:t>
            </a:r>
            <a:r>
              <a:rPr lang="en-US" sz="3200" b="1" kern="1200" dirty="0">
                <a:solidFill>
                  <a:schemeClr val="accent5">
                    <a:lumMod val="50000"/>
                  </a:schemeClr>
                </a:solidFill>
                <a:ea typeface="+mj-ea"/>
                <a:cs typeface="+mj-cs"/>
              </a:rPr>
              <a:t>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4C44B9C-BEFF-4C56-58F1-D84F15E2581D}"/>
              </a:ext>
            </a:extLst>
          </p:cNvPr>
          <p:cNvSpPr txBox="1"/>
          <p:nvPr/>
        </p:nvSpPr>
        <p:spPr>
          <a:xfrm>
            <a:off x="484909" y="1279466"/>
            <a:ext cx="4364182" cy="39116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É </a:t>
            </a:r>
            <a:r>
              <a:rPr lang="en-US" sz="2800" dirty="0" err="1"/>
              <a:t>uma</a:t>
            </a:r>
            <a:r>
              <a:rPr lang="en-US" sz="2800" dirty="0"/>
              <a:t> </a:t>
            </a:r>
            <a:r>
              <a:rPr lang="en-US" sz="2800" dirty="0" err="1"/>
              <a:t>estrutura</a:t>
            </a:r>
            <a:r>
              <a:rPr lang="en-US" sz="2800" dirty="0"/>
              <a:t> fundamental de </a:t>
            </a:r>
            <a:r>
              <a:rPr lang="en-US" sz="2800" dirty="0" err="1"/>
              <a:t>controle</a:t>
            </a:r>
            <a:r>
              <a:rPr lang="en-US" sz="2800" dirty="0"/>
              <a:t> de </a:t>
            </a:r>
            <a:r>
              <a:rPr lang="en-US" sz="2800" dirty="0" err="1"/>
              <a:t>fluxo</a:t>
            </a:r>
            <a:r>
              <a:rPr lang="en-US" sz="2800" dirty="0"/>
              <a:t> que </a:t>
            </a:r>
            <a:r>
              <a:rPr lang="en-US" sz="2800" dirty="0" err="1"/>
              <a:t>determina</a:t>
            </a:r>
            <a:r>
              <a:rPr lang="en-US" sz="2800" dirty="0"/>
              <a:t> a </a:t>
            </a:r>
            <a:r>
              <a:rPr lang="en-US" sz="2800" dirty="0" err="1"/>
              <a:t>ordem</a:t>
            </a:r>
            <a:r>
              <a:rPr lang="en-US" sz="2800" dirty="0"/>
              <a:t> </a:t>
            </a:r>
            <a:r>
              <a:rPr lang="en-US" sz="2800" dirty="0" err="1"/>
              <a:t>em</a:t>
            </a:r>
            <a:r>
              <a:rPr lang="en-US" sz="2800" dirty="0"/>
              <a:t> que as </a:t>
            </a:r>
            <a:r>
              <a:rPr lang="en-US" sz="2800" dirty="0" err="1"/>
              <a:t>instruções</a:t>
            </a:r>
            <a:r>
              <a:rPr lang="en-US" sz="2800" dirty="0"/>
              <a:t> </a:t>
            </a:r>
            <a:r>
              <a:rPr lang="en-US" sz="2800" dirty="0" err="1"/>
              <a:t>são</a:t>
            </a:r>
            <a:r>
              <a:rPr lang="en-US" sz="2800" dirty="0"/>
              <a:t> </a:t>
            </a:r>
            <a:r>
              <a:rPr lang="en-US" sz="2800" dirty="0" err="1"/>
              <a:t>executadas</a:t>
            </a:r>
            <a:r>
              <a:rPr lang="en-US" sz="2800" dirty="0"/>
              <a:t>, é a base </a:t>
            </a:r>
            <a:r>
              <a:rPr lang="en-US" sz="2800" dirty="0" err="1"/>
              <a:t>lógica</a:t>
            </a:r>
            <a:r>
              <a:rPr lang="en-US" sz="2800" dirty="0"/>
              <a:t> para </a:t>
            </a:r>
            <a:r>
              <a:rPr lang="en-US" sz="2800" dirty="0" err="1"/>
              <a:t>execução</a:t>
            </a:r>
            <a:r>
              <a:rPr lang="en-US" sz="2800" dirty="0"/>
              <a:t> linear das </a:t>
            </a:r>
            <a:r>
              <a:rPr lang="en-US" sz="2800" dirty="0" err="1"/>
              <a:t>instruções</a:t>
            </a:r>
            <a:r>
              <a:rPr lang="en-US" sz="2800" dirty="0"/>
              <a:t>. </a:t>
            </a:r>
            <a:r>
              <a:rPr lang="en-US" sz="2800" dirty="0" err="1"/>
              <a:t>Cada</a:t>
            </a:r>
            <a:r>
              <a:rPr lang="en-US" sz="2800" dirty="0"/>
              <a:t> </a:t>
            </a:r>
            <a:r>
              <a:rPr lang="en-US" sz="2800" dirty="0" err="1"/>
              <a:t>instrução</a:t>
            </a:r>
            <a:r>
              <a:rPr lang="en-US" sz="2800" dirty="0"/>
              <a:t> é </a:t>
            </a:r>
            <a:r>
              <a:rPr lang="en-US" sz="2800" dirty="0" err="1"/>
              <a:t>executada</a:t>
            </a:r>
            <a:r>
              <a:rPr lang="en-US" sz="2800" dirty="0"/>
              <a:t> </a:t>
            </a:r>
            <a:r>
              <a:rPr lang="en-US" sz="2800" dirty="0" err="1"/>
              <a:t>uma</a:t>
            </a:r>
            <a:r>
              <a:rPr lang="en-US" sz="2800" dirty="0"/>
              <a:t> </a:t>
            </a:r>
            <a:r>
              <a:rPr lang="en-US" sz="2800" dirty="0" err="1"/>
              <a:t>vez</a:t>
            </a:r>
            <a:r>
              <a:rPr lang="en-US" sz="2800" dirty="0"/>
              <a:t>, </a:t>
            </a:r>
            <a:r>
              <a:rPr lang="en-US" sz="2800" dirty="0" err="1"/>
              <a:t>seguindo</a:t>
            </a:r>
            <a:r>
              <a:rPr lang="en-US" sz="2800" dirty="0"/>
              <a:t> a </a:t>
            </a:r>
            <a:r>
              <a:rPr lang="en-US" sz="2800" dirty="0" err="1"/>
              <a:t>próxima</a:t>
            </a:r>
            <a:r>
              <a:rPr lang="en-US" sz="2800" dirty="0"/>
              <a:t> </a:t>
            </a:r>
            <a:r>
              <a:rPr lang="en-US" sz="2800" dirty="0" err="1"/>
              <a:t>na</a:t>
            </a:r>
            <a:r>
              <a:rPr lang="en-US" sz="2800" dirty="0"/>
              <a:t> </a:t>
            </a:r>
            <a:r>
              <a:rPr lang="en-US" sz="2800" dirty="0" err="1"/>
              <a:t>ordem</a:t>
            </a:r>
            <a:r>
              <a:rPr lang="en-US" sz="2800" dirty="0"/>
              <a:t> </a:t>
            </a:r>
            <a:r>
              <a:rPr lang="en-US" sz="2800" dirty="0" err="1"/>
              <a:t>definida</a:t>
            </a:r>
            <a:r>
              <a:rPr lang="en-US" sz="2800" dirty="0"/>
              <a:t>.</a:t>
            </a:r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57CFAB10-9EB5-A099-4446-79D66104B9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091" y="1278151"/>
            <a:ext cx="6919450" cy="3806467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18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45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9628" y="0"/>
            <a:ext cx="7692737" cy="645841"/>
          </a:xfrm>
        </p:spPr>
        <p:txBody>
          <a:bodyPr>
            <a:noAutofit/>
          </a:bodyPr>
          <a:lstStyle/>
          <a:p>
            <a:pPr algn="ctr"/>
            <a:r>
              <a:rPr lang="pt-BR" sz="3600" b="1" dirty="0">
                <a:solidFill>
                  <a:schemeClr val="accent5">
                    <a:lumMod val="50000"/>
                  </a:schemeClr>
                </a:solidFill>
              </a:rPr>
              <a:t>Algoritmo – estrutura de seleção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4C44B9C-BEFF-4C56-58F1-D84F15E2581D}"/>
              </a:ext>
            </a:extLst>
          </p:cNvPr>
          <p:cNvSpPr txBox="1"/>
          <p:nvPr/>
        </p:nvSpPr>
        <p:spPr>
          <a:xfrm>
            <a:off x="536576" y="645841"/>
            <a:ext cx="427095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Estrutura de seleção, também conhecida como estrutura condicional, é uma das estruturas de controle de fluxo em algoritmos que permite a execução condicional de instruções com base em determinadas premissas (condição), a estrutura de seleção permite que o programa escolha entre caminhos de execução com base em condições lógicas.  </a:t>
            </a:r>
          </a:p>
        </p:txBody>
      </p:sp>
      <p:pic>
        <p:nvPicPr>
          <p:cNvPr id="8" name="Imagem 7" descr="Texto&#10;&#10;Descrição gerada automaticamente">
            <a:extLst>
              <a:ext uri="{FF2B5EF4-FFF2-40B4-BE49-F238E27FC236}">
                <a16:creationId xmlns:a16="http://schemas.microsoft.com/office/drawing/2014/main" id="{67FEF099-0051-3E86-79B8-D627C4A37A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199" y="1257802"/>
            <a:ext cx="6968311" cy="331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947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21B322F7-24D8-1442-0A5C-18BADB72D4A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27045"/>
            <a:ext cx="12192000" cy="92964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3815C59-6B45-03F7-2296-6A6211AE5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9628" y="0"/>
            <a:ext cx="7692737" cy="645841"/>
          </a:xfrm>
        </p:spPr>
        <p:txBody>
          <a:bodyPr>
            <a:noAutofit/>
          </a:bodyPr>
          <a:lstStyle/>
          <a:p>
            <a:pPr algn="ctr"/>
            <a:r>
              <a:rPr lang="pt-BR" sz="3600" b="1" dirty="0">
                <a:solidFill>
                  <a:schemeClr val="accent5">
                    <a:lumMod val="50000"/>
                  </a:schemeClr>
                </a:solidFill>
              </a:rPr>
              <a:t>Algoritmo – estrutura de repetição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4C44B9C-BEFF-4C56-58F1-D84F15E2581D}"/>
              </a:ext>
            </a:extLst>
          </p:cNvPr>
          <p:cNvSpPr txBox="1"/>
          <p:nvPr/>
        </p:nvSpPr>
        <p:spPr>
          <a:xfrm>
            <a:off x="508867" y="914430"/>
            <a:ext cx="427095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Estrutura de repetição, é parte fundamental dos algoritmos permitindo a execução repetida de um conjunto de instruções enquanto uma condição específica for verdadeira, essa estrutura é utilizada quando é necessário realizar um tarefa várias vezes sem a necessidade de repetir o código manualmente. </a:t>
            </a:r>
          </a:p>
        </p:txBody>
      </p:sp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24947412-D01F-A5F7-B04F-1B7B2315FB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805" y="1462861"/>
            <a:ext cx="6865171" cy="305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43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Abertura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4148a6de-0dd1-4d04-a4c5-78e374e4f6d6}" enabled="0" method="" siteId="{4148a6de-0dd1-4d04-a4c5-78e374e4f6d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1981</TotalTime>
  <Words>1808</Words>
  <Application>Microsoft Office PowerPoint</Application>
  <PresentationFormat>Widescreen</PresentationFormat>
  <Paragraphs>132</Paragraphs>
  <Slides>27</Slides>
  <Notes>27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Tema do Office</vt:lpstr>
      <vt:lpstr>5_Aberturas</vt:lpstr>
      <vt:lpstr>Apresentação do PowerPoint</vt:lpstr>
      <vt:lpstr>Apresentação do PowerPoint</vt:lpstr>
      <vt:lpstr>O que é lógica?</vt:lpstr>
      <vt:lpstr>Algoritmo</vt:lpstr>
      <vt:lpstr>Algoritmo - Fundamento </vt:lpstr>
      <vt:lpstr>Algoritmo - Fundamento </vt:lpstr>
      <vt:lpstr>Algoritmo – estrutura de sequência </vt:lpstr>
      <vt:lpstr>Algoritmo – estrutura de seleção</vt:lpstr>
      <vt:lpstr>Algoritmo – estrutura de repetição</vt:lpstr>
      <vt:lpstr>Linguagem narrativa </vt:lpstr>
      <vt:lpstr>Linguagem narrativa </vt:lpstr>
      <vt:lpstr>Pseudocódigo</vt:lpstr>
      <vt:lpstr>Pseudocódigo</vt:lpstr>
      <vt:lpstr>Fluxograma</vt:lpstr>
      <vt:lpstr>Fluxograma símbolo</vt:lpstr>
      <vt:lpstr>Fluxograma símbolo</vt:lpstr>
      <vt:lpstr>Linguagem narrativa x Fluxograma </vt:lpstr>
      <vt:lpstr>Linguagem narrativa x Fluxograma </vt:lpstr>
      <vt:lpstr>Alguns operadores</vt:lpstr>
      <vt:lpstr>Atividades</vt:lpstr>
      <vt:lpstr>Atividades</vt:lpstr>
      <vt:lpstr>Atividades</vt:lpstr>
      <vt:lpstr>Atividades </vt:lpstr>
      <vt:lpstr>Atividades </vt:lpstr>
      <vt:lpstr>Atividade</vt:lpstr>
      <vt:lpstr>Atividades </vt:lpstr>
      <vt:lpstr>Bibliografia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Jose Mateus Ramiris</dc:creator>
  <cp:lastModifiedBy>Jose Mateus Ramiris</cp:lastModifiedBy>
  <cp:revision>35</cp:revision>
  <dcterms:created xsi:type="dcterms:W3CDTF">2023-01-08T17:13:27Z</dcterms:created>
  <dcterms:modified xsi:type="dcterms:W3CDTF">2024-02-11T17:26:28Z</dcterms:modified>
</cp:coreProperties>
</file>

<file path=docProps/thumbnail.jpeg>
</file>